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2"/>
  </p:notesMasterIdLst>
  <p:handoutMasterIdLst>
    <p:handoutMasterId r:id="rId13"/>
  </p:handoutMasterIdLst>
  <p:sldIdLst>
    <p:sldId id="261" r:id="rId2"/>
    <p:sldId id="298" r:id="rId3"/>
    <p:sldId id="302" r:id="rId4"/>
    <p:sldId id="304" r:id="rId5"/>
    <p:sldId id="307" r:id="rId6"/>
    <p:sldId id="310" r:id="rId7"/>
    <p:sldId id="308" r:id="rId8"/>
    <p:sldId id="309" r:id="rId9"/>
    <p:sldId id="311" r:id="rId10"/>
    <p:sldId id="30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178" autoAdjust="0"/>
    <p:restoredTop sz="95588" autoAdjust="0"/>
  </p:normalViewPr>
  <p:slideViewPr>
    <p:cSldViewPr snapToGrid="0" showGuides="1">
      <p:cViewPr varScale="1">
        <p:scale>
          <a:sx n="90" d="100"/>
          <a:sy n="90" d="100"/>
        </p:scale>
        <p:origin x="232" y="824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28/09/2022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28/09/2022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28.09.2022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Design </a:t>
            </a:r>
            <a:r>
              <a:rPr lang="en-GB" dirty="0" err="1"/>
              <a:t>af</a:t>
            </a:r>
            <a:r>
              <a:rPr lang="en-GB" dirty="0"/>
              <a:t> </a:t>
            </a:r>
            <a:r>
              <a:rPr lang="en-GB" dirty="0" err="1"/>
              <a:t>rekursive</a:t>
            </a:r>
            <a:r>
              <a:rPr lang="en-GB" dirty="0"/>
              <a:t> </a:t>
            </a:r>
            <a:r>
              <a:rPr lang="en-GB" dirty="0" err="1"/>
              <a:t>funktioner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2022/9/28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9DB03-32A7-EC42-99F3-A130468EE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C2FA6-3658-AC42-80C6-C04475DD2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2AF7F-A07B-B748-ACBD-664D592F3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E7CC48-284C-FF5B-27C0-29875D768E1C}"/>
              </a:ext>
            </a:extLst>
          </p:cNvPr>
          <p:cNvSpPr txBox="1"/>
          <p:nvPr/>
        </p:nvSpPr>
        <p:spPr>
          <a:xfrm>
            <a:off x="1306286" y="1659406"/>
            <a:ext cx="3684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Rekursionsreglerne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</a:t>
            </a:r>
            <a:r>
              <a:rPr lang="en-DK" dirty="0"/>
              <a:t>ad som om det allerede er løst</a:t>
            </a:r>
          </a:p>
        </p:txBody>
      </p:sp>
    </p:spTree>
    <p:extLst>
      <p:ext uri="{BB962C8B-B14F-4D97-AF65-F5344CB8AC3E}">
        <p14:creationId xmlns:p14="http://schemas.microsoft.com/office/powerpoint/2010/main" val="1900969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9DB03-32A7-EC42-99F3-A130468EE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Rekurssionsregler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C2FA6-3658-AC42-80C6-C04475DD2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2AF7F-A07B-B748-ACBD-664D592F3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66803A-108B-40CF-C5AE-6EADF6AA439E}"/>
              </a:ext>
            </a:extLst>
          </p:cNvPr>
          <p:cNvSpPr txBox="1"/>
          <p:nvPr/>
        </p:nvSpPr>
        <p:spPr>
          <a:xfrm>
            <a:off x="2767171" y="1485900"/>
            <a:ext cx="62889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DK" sz="2400" dirty="0"/>
              <a:t>Funktionen skal kalde sigselv evt. </a:t>
            </a:r>
            <a:r>
              <a:rPr lang="en-GB" sz="2400" dirty="0"/>
              <a:t>i</a:t>
            </a:r>
            <a:r>
              <a:rPr lang="en-DK" sz="2400" dirty="0"/>
              <a:t>ndirekte</a:t>
            </a:r>
          </a:p>
          <a:p>
            <a:pPr marL="342900" indent="-342900">
              <a:buAutoNum type="arabicPeriod"/>
            </a:pPr>
            <a:r>
              <a:rPr lang="en-DK" sz="2400" dirty="0"/>
              <a:t>Der skal være en stopbetingelse</a:t>
            </a:r>
          </a:p>
          <a:p>
            <a:pPr marL="342900" indent="-342900">
              <a:buAutoNum type="arabicPeriod"/>
            </a:pPr>
            <a:r>
              <a:rPr lang="en-DK" sz="2400" dirty="0"/>
              <a:t>Stopbetingelsen skal nås på et tidspunkt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11DA36-D874-6938-8529-2E1617508586}"/>
              </a:ext>
            </a:extLst>
          </p:cNvPr>
          <p:cNvSpPr txBox="1"/>
          <p:nvPr/>
        </p:nvSpPr>
        <p:spPr>
          <a:xfrm>
            <a:off x="355523" y="3089750"/>
            <a:ext cx="41825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let rec sum (n: int) : int = </a:t>
            </a: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n = 0 then 0</a:t>
            </a: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 n + sum (n - 1);;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F60ADB-E760-B959-4302-28EE71303E19}"/>
              </a:ext>
            </a:extLst>
          </p:cNvPr>
          <p:cNvSpPr txBox="1"/>
          <p:nvPr/>
        </p:nvSpPr>
        <p:spPr>
          <a:xfrm>
            <a:off x="3586348" y="51895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D245E-AC4A-7D11-CD40-79FA333F37BF}"/>
              </a:ext>
            </a:extLst>
          </p:cNvPr>
          <p:cNvSpPr txBox="1"/>
          <p:nvPr/>
        </p:nvSpPr>
        <p:spPr>
          <a:xfrm>
            <a:off x="355523" y="4448770"/>
            <a:ext cx="41825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let rec </a:t>
            </a:r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fac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(n: int) : int = </a:t>
            </a: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n = 0 then 1</a:t>
            </a: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 n * </a:t>
            </a:r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fac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(n - 1);;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97A8C8-F7C7-33A1-50B4-40960BF2B171}"/>
              </a:ext>
            </a:extLst>
          </p:cNvPr>
          <p:cNvSpPr txBox="1"/>
          <p:nvPr/>
        </p:nvSpPr>
        <p:spPr>
          <a:xfrm>
            <a:off x="5252063" y="3089750"/>
            <a:ext cx="48718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let rec fib (n: int) : int = </a:t>
            </a: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n &lt; 1 then 0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n = 1 then 1</a:t>
            </a: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 fib (n - 1) + fib (n - 2);;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98D52-B79C-EAD8-974D-708D35B42F09}"/>
              </a:ext>
            </a:extLst>
          </p:cNvPr>
          <p:cNvSpPr txBox="1"/>
          <p:nvPr/>
        </p:nvSpPr>
        <p:spPr>
          <a:xfrm>
            <a:off x="5252063" y="4448770"/>
            <a:ext cx="70807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let rec includes (elm: </a:t>
            </a:r>
            <a:r>
              <a:rPr lang="en-DK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a) (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DK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list): bool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match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with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[] -&gt; false</a:t>
            </a: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| v::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rst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</a:t>
            </a: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if v = elm then true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else includes elm </a:t>
            </a:r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rst</a:t>
            </a:r>
            <a:endParaRPr lang="en-GB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6E9B454-A10F-0097-2E6C-27A1B7A1735E}"/>
              </a:ext>
            </a:extLst>
          </p:cNvPr>
          <p:cNvCxnSpPr/>
          <p:nvPr/>
        </p:nvCxnSpPr>
        <p:spPr>
          <a:xfrm>
            <a:off x="355523" y="4307013"/>
            <a:ext cx="1124592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E20FD68-B4C8-7F93-5F3F-2AD58F35E817}"/>
              </a:ext>
            </a:extLst>
          </p:cNvPr>
          <p:cNvCxnSpPr>
            <a:cxnSpLocks/>
          </p:cNvCxnSpPr>
          <p:nvPr/>
        </p:nvCxnSpPr>
        <p:spPr>
          <a:xfrm>
            <a:off x="4775200" y="2929467"/>
            <a:ext cx="0" cy="334765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5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9DB03-32A7-EC42-99F3-A130468EE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Hanoitårnene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C2FA6-3658-AC42-80C6-C04475DD2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2AF7F-A07B-B748-ACBD-664D592F3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6CE7D0-AA35-7426-AF51-4F80D3909678}"/>
              </a:ext>
            </a:extLst>
          </p:cNvPr>
          <p:cNvSpPr/>
          <p:nvPr/>
        </p:nvSpPr>
        <p:spPr>
          <a:xfrm>
            <a:off x="2426914" y="1100368"/>
            <a:ext cx="180000" cy="192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87CC3E-D392-8048-E42C-954112F2D78C}"/>
              </a:ext>
            </a:extLst>
          </p:cNvPr>
          <p:cNvSpPr/>
          <p:nvPr/>
        </p:nvSpPr>
        <p:spPr>
          <a:xfrm>
            <a:off x="5124182" y="1100368"/>
            <a:ext cx="180000" cy="192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C88DEB-6B02-CC3D-609C-4E29CF7D819A}"/>
              </a:ext>
            </a:extLst>
          </p:cNvPr>
          <p:cNvSpPr/>
          <p:nvPr/>
        </p:nvSpPr>
        <p:spPr>
          <a:xfrm>
            <a:off x="7821450" y="1100368"/>
            <a:ext cx="180000" cy="192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D1AD5D-51A2-05BF-8E05-75B342971D7E}"/>
              </a:ext>
            </a:extLst>
          </p:cNvPr>
          <p:cNvSpPr/>
          <p:nvPr/>
        </p:nvSpPr>
        <p:spPr>
          <a:xfrm>
            <a:off x="4134182" y="2856234"/>
            <a:ext cx="216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B4A6EB-8095-89CC-5156-63BC09D2F7D2}"/>
              </a:ext>
            </a:extLst>
          </p:cNvPr>
          <p:cNvSpPr/>
          <p:nvPr/>
        </p:nvSpPr>
        <p:spPr>
          <a:xfrm>
            <a:off x="6831450" y="2856234"/>
            <a:ext cx="216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AB6E28-6D5A-C25E-6AB9-9DB0E6484D1A}"/>
              </a:ext>
            </a:extLst>
          </p:cNvPr>
          <p:cNvSpPr/>
          <p:nvPr/>
        </p:nvSpPr>
        <p:spPr>
          <a:xfrm>
            <a:off x="1436914" y="2856234"/>
            <a:ext cx="216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4111D7-1688-A971-A2BB-402E46D9F1FC}"/>
              </a:ext>
            </a:extLst>
          </p:cNvPr>
          <p:cNvSpPr/>
          <p:nvPr/>
        </p:nvSpPr>
        <p:spPr>
          <a:xfrm>
            <a:off x="1436914" y="2466766"/>
            <a:ext cx="2160000" cy="36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1B422C-7E9E-9052-F108-EB9C38A4539D}"/>
              </a:ext>
            </a:extLst>
          </p:cNvPr>
          <p:cNvSpPr/>
          <p:nvPr/>
        </p:nvSpPr>
        <p:spPr>
          <a:xfrm>
            <a:off x="2156914" y="1710000"/>
            <a:ext cx="720000" cy="3600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12B8E4-1D7A-0E73-7041-7575C7EE1755}"/>
              </a:ext>
            </a:extLst>
          </p:cNvPr>
          <p:cNvSpPr/>
          <p:nvPr/>
        </p:nvSpPr>
        <p:spPr>
          <a:xfrm>
            <a:off x="1796914" y="2088000"/>
            <a:ext cx="1440000" cy="3600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8E3321-BE9E-3801-8A52-762F8B84FFEA}"/>
              </a:ext>
            </a:extLst>
          </p:cNvPr>
          <p:cNvSpPr txBox="1"/>
          <p:nvPr/>
        </p:nvSpPr>
        <p:spPr>
          <a:xfrm>
            <a:off x="931333" y="3251200"/>
            <a:ext cx="104951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Spilleregler: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Spillet spilles med N skiver, der kan placeres på tre pinde.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Udgangspunktet er at alle skiverne ligger i orden på den første pind.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Spillet spilles ved at flytte skiverne en af gangen, således at alle skiver ender på den fjerneste pind.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På intet tidspunkt må en stor skive ligge ovenpå en mindre skive.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8C2F98-226C-76B2-06B2-B2B5B888E09B}"/>
              </a:ext>
            </a:extLst>
          </p:cNvPr>
          <p:cNvSpPr/>
          <p:nvPr/>
        </p:nvSpPr>
        <p:spPr>
          <a:xfrm>
            <a:off x="2426914" y="4760303"/>
            <a:ext cx="180000" cy="192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ED9AD38-E4BF-B88C-A4AC-7B8D17EA4E2F}"/>
              </a:ext>
            </a:extLst>
          </p:cNvPr>
          <p:cNvSpPr/>
          <p:nvPr/>
        </p:nvSpPr>
        <p:spPr>
          <a:xfrm>
            <a:off x="5124182" y="4760303"/>
            <a:ext cx="180000" cy="192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0A32A4-7AAF-D3A2-A40B-A953D297D07E}"/>
              </a:ext>
            </a:extLst>
          </p:cNvPr>
          <p:cNvSpPr/>
          <p:nvPr/>
        </p:nvSpPr>
        <p:spPr>
          <a:xfrm>
            <a:off x="7821450" y="4760303"/>
            <a:ext cx="180000" cy="192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8E1E7C-F450-05A5-AA6C-242EDB6C24D0}"/>
              </a:ext>
            </a:extLst>
          </p:cNvPr>
          <p:cNvSpPr/>
          <p:nvPr/>
        </p:nvSpPr>
        <p:spPr>
          <a:xfrm>
            <a:off x="4134182" y="6516169"/>
            <a:ext cx="216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BA7114-8AA6-B22D-4F6F-37A5405A4338}"/>
              </a:ext>
            </a:extLst>
          </p:cNvPr>
          <p:cNvSpPr/>
          <p:nvPr/>
        </p:nvSpPr>
        <p:spPr>
          <a:xfrm>
            <a:off x="6831450" y="6516169"/>
            <a:ext cx="216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DE9030-DDE1-A3EC-FAEC-16B8EF0B4D7E}"/>
              </a:ext>
            </a:extLst>
          </p:cNvPr>
          <p:cNvSpPr/>
          <p:nvPr/>
        </p:nvSpPr>
        <p:spPr>
          <a:xfrm>
            <a:off x="1436914" y="6516169"/>
            <a:ext cx="216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D7E76E3-B175-DDE3-EDC2-020AAA01E0FC}"/>
              </a:ext>
            </a:extLst>
          </p:cNvPr>
          <p:cNvSpPr/>
          <p:nvPr/>
        </p:nvSpPr>
        <p:spPr>
          <a:xfrm>
            <a:off x="1436914" y="6138000"/>
            <a:ext cx="2160000" cy="36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17BD77-326E-CFF9-EF28-084522553620}"/>
              </a:ext>
            </a:extLst>
          </p:cNvPr>
          <p:cNvSpPr/>
          <p:nvPr/>
        </p:nvSpPr>
        <p:spPr>
          <a:xfrm>
            <a:off x="7551450" y="6138000"/>
            <a:ext cx="720000" cy="3600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7810E1-69C7-D955-F79B-A68BFC20F44B}"/>
              </a:ext>
            </a:extLst>
          </p:cNvPr>
          <p:cNvSpPr/>
          <p:nvPr/>
        </p:nvSpPr>
        <p:spPr>
          <a:xfrm>
            <a:off x="4494182" y="6138000"/>
            <a:ext cx="1440000" cy="3600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9330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9DB03-32A7-EC42-99F3-A130468EE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434451"/>
            <a:ext cx="11012486" cy="865186"/>
          </a:xfrm>
        </p:spPr>
        <p:txBody>
          <a:bodyPr/>
          <a:lstStyle/>
          <a:p>
            <a:r>
              <a:rPr lang="en-DK" dirty="0"/>
              <a:t>Hanoitårnene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C2FA6-3658-AC42-80C6-C04475DD2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2AF7F-A07B-B748-ACBD-664D592F3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6CE7D0-AA35-7426-AF51-4F80D3909678}"/>
              </a:ext>
            </a:extLst>
          </p:cNvPr>
          <p:cNvSpPr/>
          <p:nvPr/>
        </p:nvSpPr>
        <p:spPr>
          <a:xfrm>
            <a:off x="2426914" y="914105"/>
            <a:ext cx="180000" cy="192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87CC3E-D392-8048-E42C-954112F2D78C}"/>
              </a:ext>
            </a:extLst>
          </p:cNvPr>
          <p:cNvSpPr/>
          <p:nvPr/>
        </p:nvSpPr>
        <p:spPr>
          <a:xfrm>
            <a:off x="5124182" y="914105"/>
            <a:ext cx="180000" cy="192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C88DEB-6B02-CC3D-609C-4E29CF7D819A}"/>
              </a:ext>
            </a:extLst>
          </p:cNvPr>
          <p:cNvSpPr/>
          <p:nvPr/>
        </p:nvSpPr>
        <p:spPr>
          <a:xfrm>
            <a:off x="7821450" y="914105"/>
            <a:ext cx="180000" cy="192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D1AD5D-51A2-05BF-8E05-75B342971D7E}"/>
              </a:ext>
            </a:extLst>
          </p:cNvPr>
          <p:cNvSpPr/>
          <p:nvPr/>
        </p:nvSpPr>
        <p:spPr>
          <a:xfrm>
            <a:off x="4134182" y="2669971"/>
            <a:ext cx="216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B4A6EB-8095-89CC-5156-63BC09D2F7D2}"/>
              </a:ext>
            </a:extLst>
          </p:cNvPr>
          <p:cNvSpPr/>
          <p:nvPr/>
        </p:nvSpPr>
        <p:spPr>
          <a:xfrm>
            <a:off x="6831450" y="2669971"/>
            <a:ext cx="216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AB6E28-6D5A-C25E-6AB9-9DB0E6484D1A}"/>
              </a:ext>
            </a:extLst>
          </p:cNvPr>
          <p:cNvSpPr/>
          <p:nvPr/>
        </p:nvSpPr>
        <p:spPr>
          <a:xfrm>
            <a:off x="1436914" y="2669971"/>
            <a:ext cx="216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4111D7-1688-A971-A2BB-402E46D9F1FC}"/>
              </a:ext>
            </a:extLst>
          </p:cNvPr>
          <p:cNvSpPr/>
          <p:nvPr/>
        </p:nvSpPr>
        <p:spPr>
          <a:xfrm>
            <a:off x="1436914" y="2280503"/>
            <a:ext cx="2160000" cy="360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1B422C-7E9E-9052-F108-EB9C38A4539D}"/>
              </a:ext>
            </a:extLst>
          </p:cNvPr>
          <p:cNvSpPr/>
          <p:nvPr/>
        </p:nvSpPr>
        <p:spPr>
          <a:xfrm>
            <a:off x="2156914" y="1523737"/>
            <a:ext cx="720000" cy="3600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12B8E4-1D7A-0E73-7041-7575C7EE1755}"/>
              </a:ext>
            </a:extLst>
          </p:cNvPr>
          <p:cNvSpPr/>
          <p:nvPr/>
        </p:nvSpPr>
        <p:spPr>
          <a:xfrm>
            <a:off x="1796914" y="1901737"/>
            <a:ext cx="1440000" cy="3600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8E3321-BE9E-3801-8A52-762F8B84FFEA}"/>
              </a:ext>
            </a:extLst>
          </p:cNvPr>
          <p:cNvSpPr txBox="1"/>
          <p:nvPr/>
        </p:nvSpPr>
        <p:spPr>
          <a:xfrm>
            <a:off x="931333" y="2895607"/>
            <a:ext cx="8510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Problem: Kan vi finde et rekursionsskridt (som ikke bryder reglerne)?</a:t>
            </a:r>
          </a:p>
          <a:p>
            <a:r>
              <a:rPr lang="da-DK" dirty="0"/>
              <a:t>Observation: Et delmål er at få gul brik på 3. pind. Dvs. blå og grøn skal på 2. pind.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EC68BF-5595-87FD-5B14-09170BCA19F5}"/>
              </a:ext>
            </a:extLst>
          </p:cNvPr>
          <p:cNvSpPr txBox="1"/>
          <p:nvPr/>
        </p:nvSpPr>
        <p:spPr>
          <a:xfrm>
            <a:off x="2792214" y="100200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1EA532-03B7-EB7C-5249-64142DE80A22}"/>
              </a:ext>
            </a:extLst>
          </p:cNvPr>
          <p:cNvSpPr txBox="1"/>
          <p:nvPr/>
        </p:nvSpPr>
        <p:spPr>
          <a:xfrm>
            <a:off x="5486134" y="97742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06178B-45A7-141F-3A5D-1EF02E37AD97}"/>
              </a:ext>
            </a:extLst>
          </p:cNvPr>
          <p:cNvSpPr txBox="1"/>
          <p:nvPr/>
        </p:nvSpPr>
        <p:spPr>
          <a:xfrm>
            <a:off x="8186750" y="97742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3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2A53D62-6010-E858-9B7A-EA9CBD1A72A9}"/>
              </a:ext>
            </a:extLst>
          </p:cNvPr>
          <p:cNvGrpSpPr/>
          <p:nvPr/>
        </p:nvGrpSpPr>
        <p:grpSpPr>
          <a:xfrm>
            <a:off x="931333" y="3507244"/>
            <a:ext cx="8823477" cy="3490654"/>
            <a:chOff x="931333" y="3693507"/>
            <a:chExt cx="8823477" cy="34906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68C2F98-226C-76B2-06B2-B2B5B888E09B}"/>
                </a:ext>
              </a:extLst>
            </p:cNvPr>
            <p:cNvSpPr/>
            <p:nvPr/>
          </p:nvSpPr>
          <p:spPr>
            <a:xfrm>
              <a:off x="2426914" y="3693507"/>
              <a:ext cx="180000" cy="1929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D9AD38-E4BF-B88C-A4AC-7B8D17EA4E2F}"/>
                </a:ext>
              </a:extLst>
            </p:cNvPr>
            <p:cNvSpPr/>
            <p:nvPr/>
          </p:nvSpPr>
          <p:spPr>
            <a:xfrm>
              <a:off x="5124182" y="3693507"/>
              <a:ext cx="180000" cy="1929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0A32A4-7AAF-D3A2-A40B-A953D297D07E}"/>
                </a:ext>
              </a:extLst>
            </p:cNvPr>
            <p:cNvSpPr/>
            <p:nvPr/>
          </p:nvSpPr>
          <p:spPr>
            <a:xfrm>
              <a:off x="7821450" y="3693507"/>
              <a:ext cx="180000" cy="1929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18E1E7C-F450-05A5-AA6C-242EDB6C24D0}"/>
                </a:ext>
              </a:extLst>
            </p:cNvPr>
            <p:cNvSpPr/>
            <p:nvPr/>
          </p:nvSpPr>
          <p:spPr>
            <a:xfrm>
              <a:off x="4134182" y="5449373"/>
              <a:ext cx="2160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7BA7114-8AA6-B22D-4F6F-37A5405A4338}"/>
                </a:ext>
              </a:extLst>
            </p:cNvPr>
            <p:cNvSpPr/>
            <p:nvPr/>
          </p:nvSpPr>
          <p:spPr>
            <a:xfrm>
              <a:off x="6831450" y="5449373"/>
              <a:ext cx="2160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4DE9030-DDE1-A3EC-FAEC-16B8EF0B4D7E}"/>
                </a:ext>
              </a:extLst>
            </p:cNvPr>
            <p:cNvSpPr/>
            <p:nvPr/>
          </p:nvSpPr>
          <p:spPr>
            <a:xfrm>
              <a:off x="1436914" y="5449373"/>
              <a:ext cx="2160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D7E76E3-B175-DDE3-EDC2-020AAA01E0FC}"/>
                </a:ext>
              </a:extLst>
            </p:cNvPr>
            <p:cNvSpPr/>
            <p:nvPr/>
          </p:nvSpPr>
          <p:spPr>
            <a:xfrm>
              <a:off x="1435548" y="5057598"/>
              <a:ext cx="2160000" cy="360000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817BD77-326E-CFF9-EF28-084522553620}"/>
                </a:ext>
              </a:extLst>
            </p:cNvPr>
            <p:cNvSpPr/>
            <p:nvPr/>
          </p:nvSpPr>
          <p:spPr>
            <a:xfrm>
              <a:off x="4854182" y="4680000"/>
              <a:ext cx="720000" cy="3600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47810E1-69C7-D955-F79B-A68BFC20F44B}"/>
                </a:ext>
              </a:extLst>
            </p:cNvPr>
            <p:cNvSpPr/>
            <p:nvPr/>
          </p:nvSpPr>
          <p:spPr>
            <a:xfrm>
              <a:off x="4494182" y="5057598"/>
              <a:ext cx="1440000" cy="360000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B098A28-5BA0-9C49-323C-194BCD718694}"/>
                </a:ext>
              </a:extLst>
            </p:cNvPr>
            <p:cNvSpPr txBox="1"/>
            <p:nvPr/>
          </p:nvSpPr>
          <p:spPr>
            <a:xfrm>
              <a:off x="931333" y="5706833"/>
              <a:ext cx="5687776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dirty="0"/>
                <a:t>Skitse: For at flytte 3 brikker fra pind 1 til pind 3 skal vi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da-DK" dirty="0"/>
                <a:t>Flytte 2 øverste brikker fra pind 1 til 2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da-DK" dirty="0"/>
                <a:t>Flytte brik 3 til pind 3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da-DK" dirty="0"/>
                <a:t>Flytte 2 brikker fra pind 2 til 3</a:t>
              </a:r>
            </a:p>
            <a:p>
              <a:endParaRPr lang="en-DK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07DCB38-DE86-C693-1090-B6465B50819B}"/>
                </a:ext>
              </a:extLst>
            </p:cNvPr>
            <p:cNvSpPr txBox="1"/>
            <p:nvPr/>
          </p:nvSpPr>
          <p:spPr>
            <a:xfrm>
              <a:off x="8568267" y="6248400"/>
              <a:ext cx="1186543" cy="369332"/>
            </a:xfrm>
            <a:prstGeom prst="rect">
              <a:avLst/>
            </a:prstGeom>
            <a:noFill/>
            <a:ln w="63500">
              <a:solidFill>
                <a:schemeClr val="accent1">
                  <a:shade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DK" dirty="0"/>
                <a:t>Rekursion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2D636F3-1199-471A-2A8D-E1861654C743}"/>
                </a:ext>
              </a:extLst>
            </p:cNvPr>
            <p:cNvCxnSpPr>
              <a:cxnSpLocks/>
              <a:stCxn id="28" idx="1"/>
            </p:cNvCxnSpPr>
            <p:nvPr/>
          </p:nvCxnSpPr>
          <p:spPr>
            <a:xfrm flipH="1" flipV="1">
              <a:off x="6619109" y="5874804"/>
              <a:ext cx="1949158" cy="55826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F634BDC-778D-6F55-DD1B-D80E454E861B}"/>
                </a:ext>
              </a:extLst>
            </p:cNvPr>
            <p:cNvCxnSpPr>
              <a:cxnSpLocks/>
              <a:stCxn id="28" idx="1"/>
            </p:cNvCxnSpPr>
            <p:nvPr/>
          </p:nvCxnSpPr>
          <p:spPr>
            <a:xfrm flipH="1">
              <a:off x="4494182" y="6433066"/>
              <a:ext cx="4074085" cy="289235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276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9DB03-32A7-EC42-99F3-A130468EE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366716"/>
            <a:ext cx="11012486" cy="865186"/>
          </a:xfrm>
        </p:spPr>
        <p:txBody>
          <a:bodyPr/>
          <a:lstStyle/>
          <a:p>
            <a:r>
              <a:rPr lang="en-DK" dirty="0"/>
              <a:t>Hanoitårnene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C2FA6-3658-AC42-80C6-C04475DD2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2AF7F-A07B-B748-ACBD-664D592F3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EC68BF-5595-87FD-5B14-09170BCA19F5}"/>
              </a:ext>
            </a:extLst>
          </p:cNvPr>
          <p:cNvSpPr txBox="1"/>
          <p:nvPr/>
        </p:nvSpPr>
        <p:spPr>
          <a:xfrm>
            <a:off x="2792214" y="84960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1EA532-03B7-EB7C-5249-64142DE80A22}"/>
              </a:ext>
            </a:extLst>
          </p:cNvPr>
          <p:cNvSpPr txBox="1"/>
          <p:nvPr/>
        </p:nvSpPr>
        <p:spPr>
          <a:xfrm>
            <a:off x="5486134" y="82502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06178B-45A7-141F-3A5D-1EF02E37AD97}"/>
              </a:ext>
            </a:extLst>
          </p:cNvPr>
          <p:cNvSpPr txBox="1"/>
          <p:nvPr/>
        </p:nvSpPr>
        <p:spPr>
          <a:xfrm>
            <a:off x="8186750" y="82502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3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2A53D62-6010-E858-9B7A-EA9CBD1A72A9}"/>
              </a:ext>
            </a:extLst>
          </p:cNvPr>
          <p:cNvGrpSpPr/>
          <p:nvPr/>
        </p:nvGrpSpPr>
        <p:grpSpPr>
          <a:xfrm>
            <a:off x="931333" y="764047"/>
            <a:ext cx="8823477" cy="3490654"/>
            <a:chOff x="931333" y="3693507"/>
            <a:chExt cx="8823477" cy="34906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68C2F98-226C-76B2-06B2-B2B5B888E09B}"/>
                </a:ext>
              </a:extLst>
            </p:cNvPr>
            <p:cNvSpPr/>
            <p:nvPr/>
          </p:nvSpPr>
          <p:spPr>
            <a:xfrm>
              <a:off x="2426914" y="3693507"/>
              <a:ext cx="180000" cy="1929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D9AD38-E4BF-B88C-A4AC-7B8D17EA4E2F}"/>
                </a:ext>
              </a:extLst>
            </p:cNvPr>
            <p:cNvSpPr/>
            <p:nvPr/>
          </p:nvSpPr>
          <p:spPr>
            <a:xfrm>
              <a:off x="5124182" y="3693507"/>
              <a:ext cx="180000" cy="1929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0A32A4-7AAF-D3A2-A40B-A953D297D07E}"/>
                </a:ext>
              </a:extLst>
            </p:cNvPr>
            <p:cNvSpPr/>
            <p:nvPr/>
          </p:nvSpPr>
          <p:spPr>
            <a:xfrm>
              <a:off x="7821450" y="3693507"/>
              <a:ext cx="180000" cy="1929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18E1E7C-F450-05A5-AA6C-242EDB6C24D0}"/>
                </a:ext>
              </a:extLst>
            </p:cNvPr>
            <p:cNvSpPr/>
            <p:nvPr/>
          </p:nvSpPr>
          <p:spPr>
            <a:xfrm>
              <a:off x="4134182" y="5449373"/>
              <a:ext cx="2160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7BA7114-8AA6-B22D-4F6F-37A5405A4338}"/>
                </a:ext>
              </a:extLst>
            </p:cNvPr>
            <p:cNvSpPr/>
            <p:nvPr/>
          </p:nvSpPr>
          <p:spPr>
            <a:xfrm>
              <a:off x="6831450" y="5449373"/>
              <a:ext cx="2160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4DE9030-DDE1-A3EC-FAEC-16B8EF0B4D7E}"/>
                </a:ext>
              </a:extLst>
            </p:cNvPr>
            <p:cNvSpPr/>
            <p:nvPr/>
          </p:nvSpPr>
          <p:spPr>
            <a:xfrm>
              <a:off x="1436914" y="5449373"/>
              <a:ext cx="2160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D7E76E3-B175-DDE3-EDC2-020AAA01E0FC}"/>
                </a:ext>
              </a:extLst>
            </p:cNvPr>
            <p:cNvSpPr/>
            <p:nvPr/>
          </p:nvSpPr>
          <p:spPr>
            <a:xfrm>
              <a:off x="1435548" y="5057598"/>
              <a:ext cx="2160000" cy="360000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817BD77-326E-CFF9-EF28-084522553620}"/>
                </a:ext>
              </a:extLst>
            </p:cNvPr>
            <p:cNvSpPr/>
            <p:nvPr/>
          </p:nvSpPr>
          <p:spPr>
            <a:xfrm>
              <a:off x="4854182" y="4680000"/>
              <a:ext cx="720000" cy="3600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47810E1-69C7-D955-F79B-A68BFC20F44B}"/>
                </a:ext>
              </a:extLst>
            </p:cNvPr>
            <p:cNvSpPr/>
            <p:nvPr/>
          </p:nvSpPr>
          <p:spPr>
            <a:xfrm>
              <a:off x="4494182" y="5057598"/>
              <a:ext cx="1440000" cy="360000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B098A28-5BA0-9C49-323C-194BCD718694}"/>
                </a:ext>
              </a:extLst>
            </p:cNvPr>
            <p:cNvSpPr txBox="1"/>
            <p:nvPr/>
          </p:nvSpPr>
          <p:spPr>
            <a:xfrm>
              <a:off x="931333" y="5706833"/>
              <a:ext cx="5687776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dirty="0"/>
                <a:t>Skitse: For at flytte 3 brikker fra pind 1 til pind 3 skal vi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da-DK" dirty="0"/>
                <a:t>Flytte 2 øverste brikker fra pind 1 til 2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da-DK" dirty="0"/>
                <a:t>Flytte brik 3 til pind 3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da-DK" dirty="0"/>
                <a:t>Flytte 2 brikker fra pind 2 til 3</a:t>
              </a:r>
            </a:p>
            <a:p>
              <a:endParaRPr lang="en-DK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07DCB38-DE86-C693-1090-B6465B50819B}"/>
                </a:ext>
              </a:extLst>
            </p:cNvPr>
            <p:cNvSpPr txBox="1"/>
            <p:nvPr/>
          </p:nvSpPr>
          <p:spPr>
            <a:xfrm>
              <a:off x="8568267" y="6248400"/>
              <a:ext cx="1186543" cy="369332"/>
            </a:xfrm>
            <a:prstGeom prst="rect">
              <a:avLst/>
            </a:prstGeom>
            <a:noFill/>
            <a:ln w="63500">
              <a:solidFill>
                <a:schemeClr val="accent1">
                  <a:shade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DK" dirty="0"/>
                <a:t>Rekursion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2D636F3-1199-471A-2A8D-E1861654C743}"/>
                </a:ext>
              </a:extLst>
            </p:cNvPr>
            <p:cNvCxnSpPr>
              <a:cxnSpLocks/>
              <a:stCxn id="28" idx="1"/>
            </p:cNvCxnSpPr>
            <p:nvPr/>
          </p:nvCxnSpPr>
          <p:spPr>
            <a:xfrm flipH="1" flipV="1">
              <a:off x="6619109" y="5874804"/>
              <a:ext cx="1949158" cy="55826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F634BDC-778D-6F55-DD1B-D80E454E861B}"/>
                </a:ext>
              </a:extLst>
            </p:cNvPr>
            <p:cNvCxnSpPr>
              <a:cxnSpLocks/>
              <a:stCxn id="28" idx="1"/>
            </p:cNvCxnSpPr>
            <p:nvPr/>
          </p:nvCxnSpPr>
          <p:spPr>
            <a:xfrm flipH="1">
              <a:off x="4494182" y="6433066"/>
              <a:ext cx="4074085" cy="289235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7C27C6D-1DAE-7C6B-1442-C07967594D4B}"/>
              </a:ext>
            </a:extLst>
          </p:cNvPr>
          <p:cNvSpPr txBox="1"/>
          <p:nvPr/>
        </p:nvSpPr>
        <p:spPr>
          <a:xfrm>
            <a:off x="931333" y="3940589"/>
            <a:ext cx="91951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hanoi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n: int -&gt;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int -&gt; aux: int -&gt;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tgt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int -&gt; board -&gt; board</a:t>
            </a:r>
            <a:endParaRPr lang="en-GB" sz="16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brd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board = [[1;2;3];[];[]]</a:t>
            </a:r>
          </a:p>
          <a:p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hanoi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3 0 1 2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brd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// Move 3 pieces from peg 1 to 3 with the help of peg 2</a:t>
            </a:r>
          </a:p>
          <a:p>
            <a:endParaRPr lang="en-GB" sz="16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42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9DB03-32A7-EC42-99F3-A130468EE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366716"/>
            <a:ext cx="11012486" cy="865186"/>
          </a:xfrm>
        </p:spPr>
        <p:txBody>
          <a:bodyPr/>
          <a:lstStyle/>
          <a:p>
            <a:r>
              <a:rPr lang="en-DK" dirty="0"/>
              <a:t>Hanoitårnene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C2FA6-3658-AC42-80C6-C04475DD2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2AF7F-A07B-B748-ACBD-664D592F3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EC68BF-5595-87FD-5B14-09170BCA19F5}"/>
              </a:ext>
            </a:extLst>
          </p:cNvPr>
          <p:cNvSpPr txBox="1"/>
          <p:nvPr/>
        </p:nvSpPr>
        <p:spPr>
          <a:xfrm>
            <a:off x="2792214" y="84960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1EA532-03B7-EB7C-5249-64142DE80A22}"/>
              </a:ext>
            </a:extLst>
          </p:cNvPr>
          <p:cNvSpPr txBox="1"/>
          <p:nvPr/>
        </p:nvSpPr>
        <p:spPr>
          <a:xfrm>
            <a:off x="5486134" y="82502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06178B-45A7-141F-3A5D-1EF02E37AD97}"/>
              </a:ext>
            </a:extLst>
          </p:cNvPr>
          <p:cNvSpPr txBox="1"/>
          <p:nvPr/>
        </p:nvSpPr>
        <p:spPr>
          <a:xfrm>
            <a:off x="8186750" y="82502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3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2A53D62-6010-E858-9B7A-EA9CBD1A72A9}"/>
              </a:ext>
            </a:extLst>
          </p:cNvPr>
          <p:cNvGrpSpPr/>
          <p:nvPr/>
        </p:nvGrpSpPr>
        <p:grpSpPr>
          <a:xfrm>
            <a:off x="931333" y="764047"/>
            <a:ext cx="8823477" cy="3490654"/>
            <a:chOff x="931333" y="3693507"/>
            <a:chExt cx="8823477" cy="34906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68C2F98-226C-76B2-06B2-B2B5B888E09B}"/>
                </a:ext>
              </a:extLst>
            </p:cNvPr>
            <p:cNvSpPr/>
            <p:nvPr/>
          </p:nvSpPr>
          <p:spPr>
            <a:xfrm>
              <a:off x="2426914" y="3693507"/>
              <a:ext cx="180000" cy="1929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D9AD38-E4BF-B88C-A4AC-7B8D17EA4E2F}"/>
                </a:ext>
              </a:extLst>
            </p:cNvPr>
            <p:cNvSpPr/>
            <p:nvPr/>
          </p:nvSpPr>
          <p:spPr>
            <a:xfrm>
              <a:off x="5124182" y="3693507"/>
              <a:ext cx="180000" cy="1929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0A32A4-7AAF-D3A2-A40B-A953D297D07E}"/>
                </a:ext>
              </a:extLst>
            </p:cNvPr>
            <p:cNvSpPr/>
            <p:nvPr/>
          </p:nvSpPr>
          <p:spPr>
            <a:xfrm>
              <a:off x="7821450" y="3693507"/>
              <a:ext cx="180000" cy="1929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18E1E7C-F450-05A5-AA6C-242EDB6C24D0}"/>
                </a:ext>
              </a:extLst>
            </p:cNvPr>
            <p:cNvSpPr/>
            <p:nvPr/>
          </p:nvSpPr>
          <p:spPr>
            <a:xfrm>
              <a:off x="4134182" y="5449373"/>
              <a:ext cx="2160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7BA7114-8AA6-B22D-4F6F-37A5405A4338}"/>
                </a:ext>
              </a:extLst>
            </p:cNvPr>
            <p:cNvSpPr/>
            <p:nvPr/>
          </p:nvSpPr>
          <p:spPr>
            <a:xfrm>
              <a:off x="6831450" y="5449373"/>
              <a:ext cx="2160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4DE9030-DDE1-A3EC-FAEC-16B8EF0B4D7E}"/>
                </a:ext>
              </a:extLst>
            </p:cNvPr>
            <p:cNvSpPr/>
            <p:nvPr/>
          </p:nvSpPr>
          <p:spPr>
            <a:xfrm>
              <a:off x="1436914" y="5449373"/>
              <a:ext cx="2160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D7E76E3-B175-DDE3-EDC2-020AAA01E0FC}"/>
                </a:ext>
              </a:extLst>
            </p:cNvPr>
            <p:cNvSpPr/>
            <p:nvPr/>
          </p:nvSpPr>
          <p:spPr>
            <a:xfrm>
              <a:off x="1435548" y="5057598"/>
              <a:ext cx="2160000" cy="360000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817BD77-326E-CFF9-EF28-084522553620}"/>
                </a:ext>
              </a:extLst>
            </p:cNvPr>
            <p:cNvSpPr/>
            <p:nvPr/>
          </p:nvSpPr>
          <p:spPr>
            <a:xfrm>
              <a:off x="4854182" y="4680000"/>
              <a:ext cx="720000" cy="3600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47810E1-69C7-D955-F79B-A68BFC20F44B}"/>
                </a:ext>
              </a:extLst>
            </p:cNvPr>
            <p:cNvSpPr/>
            <p:nvPr/>
          </p:nvSpPr>
          <p:spPr>
            <a:xfrm>
              <a:off x="4494182" y="5057598"/>
              <a:ext cx="1440000" cy="360000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B098A28-5BA0-9C49-323C-194BCD718694}"/>
                </a:ext>
              </a:extLst>
            </p:cNvPr>
            <p:cNvSpPr txBox="1"/>
            <p:nvPr/>
          </p:nvSpPr>
          <p:spPr>
            <a:xfrm>
              <a:off x="931333" y="5706833"/>
              <a:ext cx="5687776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dirty="0"/>
                <a:t>Skitse: For at flytte 3 brikker fra pind 1 til pind 3 skal vi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da-DK" dirty="0"/>
                <a:t>Flytte 2 øverste brikker fra pind 1 til 2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da-DK" dirty="0"/>
                <a:t>Flytte brik 3 til pind 3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da-DK" dirty="0"/>
                <a:t>Flytte 2 brikker fra pind 2 til 3</a:t>
              </a:r>
            </a:p>
            <a:p>
              <a:endParaRPr lang="en-DK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07DCB38-DE86-C693-1090-B6465B50819B}"/>
                </a:ext>
              </a:extLst>
            </p:cNvPr>
            <p:cNvSpPr txBox="1"/>
            <p:nvPr/>
          </p:nvSpPr>
          <p:spPr>
            <a:xfrm>
              <a:off x="8568267" y="6248400"/>
              <a:ext cx="1186543" cy="369332"/>
            </a:xfrm>
            <a:prstGeom prst="rect">
              <a:avLst/>
            </a:prstGeom>
            <a:noFill/>
            <a:ln w="63500">
              <a:solidFill>
                <a:schemeClr val="accent1">
                  <a:shade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DK" dirty="0"/>
                <a:t>Rekursion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2D636F3-1199-471A-2A8D-E1861654C743}"/>
                </a:ext>
              </a:extLst>
            </p:cNvPr>
            <p:cNvCxnSpPr>
              <a:cxnSpLocks/>
              <a:stCxn id="28" idx="1"/>
            </p:cNvCxnSpPr>
            <p:nvPr/>
          </p:nvCxnSpPr>
          <p:spPr>
            <a:xfrm flipH="1" flipV="1">
              <a:off x="6619109" y="5874804"/>
              <a:ext cx="1949158" cy="55826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F634BDC-778D-6F55-DD1B-D80E454E861B}"/>
                </a:ext>
              </a:extLst>
            </p:cNvPr>
            <p:cNvCxnSpPr>
              <a:cxnSpLocks/>
              <a:stCxn id="28" idx="1"/>
            </p:cNvCxnSpPr>
            <p:nvPr/>
          </p:nvCxnSpPr>
          <p:spPr>
            <a:xfrm flipH="1">
              <a:off x="4494182" y="6433066"/>
              <a:ext cx="4074085" cy="289235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0677D72-6BE6-438F-D713-BC4E1D4330CC}"/>
              </a:ext>
            </a:extLst>
          </p:cNvPr>
          <p:cNvSpPr txBox="1"/>
          <p:nvPr/>
        </p:nvSpPr>
        <p:spPr>
          <a:xfrm>
            <a:off x="931333" y="3832286"/>
            <a:ext cx="27767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piece = int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peg = piece list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board = peg list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C27C6D-1DAE-7C6B-1442-C07967594D4B}"/>
              </a:ext>
            </a:extLst>
          </p:cNvPr>
          <p:cNvSpPr txBox="1"/>
          <p:nvPr/>
        </p:nvSpPr>
        <p:spPr>
          <a:xfrm>
            <a:off x="931333" y="4544750"/>
            <a:ext cx="91951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hanoi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n: int -&gt;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int -&gt; aux: int -&gt;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tgt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int -&gt; board -&gt; board</a:t>
            </a:r>
            <a:endParaRPr lang="en-GB" sz="16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brd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board = [[1;2;3];[];[]]</a:t>
            </a:r>
          </a:p>
          <a:p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hanoi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3 0 1 2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brd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// Move 3 pieces from peg 1 to 3 with the help of peg 2</a:t>
            </a:r>
          </a:p>
          <a:p>
            <a:endParaRPr lang="en-GB" sz="16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670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9DB03-32A7-EC42-99F3-A130468EE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366716"/>
            <a:ext cx="11012486" cy="865186"/>
          </a:xfrm>
        </p:spPr>
        <p:txBody>
          <a:bodyPr/>
          <a:lstStyle/>
          <a:p>
            <a:r>
              <a:rPr lang="en-DK" dirty="0"/>
              <a:t>Hanoitårnene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C2FA6-3658-AC42-80C6-C04475DD2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2AF7F-A07B-B748-ACBD-664D592F3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EC68BF-5595-87FD-5B14-09170BCA19F5}"/>
              </a:ext>
            </a:extLst>
          </p:cNvPr>
          <p:cNvSpPr txBox="1"/>
          <p:nvPr/>
        </p:nvSpPr>
        <p:spPr>
          <a:xfrm>
            <a:off x="2792214" y="84960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1EA532-03B7-EB7C-5249-64142DE80A22}"/>
              </a:ext>
            </a:extLst>
          </p:cNvPr>
          <p:cNvSpPr txBox="1"/>
          <p:nvPr/>
        </p:nvSpPr>
        <p:spPr>
          <a:xfrm>
            <a:off x="5486134" y="82502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06178B-45A7-141F-3A5D-1EF02E37AD97}"/>
              </a:ext>
            </a:extLst>
          </p:cNvPr>
          <p:cNvSpPr txBox="1"/>
          <p:nvPr/>
        </p:nvSpPr>
        <p:spPr>
          <a:xfrm>
            <a:off x="8186750" y="82502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3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2A53D62-6010-E858-9B7A-EA9CBD1A72A9}"/>
              </a:ext>
            </a:extLst>
          </p:cNvPr>
          <p:cNvGrpSpPr/>
          <p:nvPr/>
        </p:nvGrpSpPr>
        <p:grpSpPr>
          <a:xfrm>
            <a:off x="931333" y="764047"/>
            <a:ext cx="8823477" cy="3490654"/>
            <a:chOff x="931333" y="3693507"/>
            <a:chExt cx="8823477" cy="34906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68C2F98-226C-76B2-06B2-B2B5B888E09B}"/>
                </a:ext>
              </a:extLst>
            </p:cNvPr>
            <p:cNvSpPr/>
            <p:nvPr/>
          </p:nvSpPr>
          <p:spPr>
            <a:xfrm>
              <a:off x="2426914" y="3693507"/>
              <a:ext cx="180000" cy="1929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D9AD38-E4BF-B88C-A4AC-7B8D17EA4E2F}"/>
                </a:ext>
              </a:extLst>
            </p:cNvPr>
            <p:cNvSpPr/>
            <p:nvPr/>
          </p:nvSpPr>
          <p:spPr>
            <a:xfrm>
              <a:off x="5124182" y="3693507"/>
              <a:ext cx="180000" cy="1929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0A32A4-7AAF-D3A2-A40B-A953D297D07E}"/>
                </a:ext>
              </a:extLst>
            </p:cNvPr>
            <p:cNvSpPr/>
            <p:nvPr/>
          </p:nvSpPr>
          <p:spPr>
            <a:xfrm>
              <a:off x="7821450" y="3693507"/>
              <a:ext cx="180000" cy="1929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18E1E7C-F450-05A5-AA6C-242EDB6C24D0}"/>
                </a:ext>
              </a:extLst>
            </p:cNvPr>
            <p:cNvSpPr/>
            <p:nvPr/>
          </p:nvSpPr>
          <p:spPr>
            <a:xfrm>
              <a:off x="4134182" y="5449373"/>
              <a:ext cx="2160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7BA7114-8AA6-B22D-4F6F-37A5405A4338}"/>
                </a:ext>
              </a:extLst>
            </p:cNvPr>
            <p:cNvSpPr/>
            <p:nvPr/>
          </p:nvSpPr>
          <p:spPr>
            <a:xfrm>
              <a:off x="6831450" y="5449373"/>
              <a:ext cx="2160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4DE9030-DDE1-A3EC-FAEC-16B8EF0B4D7E}"/>
                </a:ext>
              </a:extLst>
            </p:cNvPr>
            <p:cNvSpPr/>
            <p:nvPr/>
          </p:nvSpPr>
          <p:spPr>
            <a:xfrm>
              <a:off x="1436914" y="5449373"/>
              <a:ext cx="2160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D7E76E3-B175-DDE3-EDC2-020AAA01E0FC}"/>
                </a:ext>
              </a:extLst>
            </p:cNvPr>
            <p:cNvSpPr/>
            <p:nvPr/>
          </p:nvSpPr>
          <p:spPr>
            <a:xfrm>
              <a:off x="1435548" y="5057598"/>
              <a:ext cx="2160000" cy="360000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817BD77-326E-CFF9-EF28-084522553620}"/>
                </a:ext>
              </a:extLst>
            </p:cNvPr>
            <p:cNvSpPr/>
            <p:nvPr/>
          </p:nvSpPr>
          <p:spPr>
            <a:xfrm>
              <a:off x="4854182" y="4680000"/>
              <a:ext cx="720000" cy="3600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47810E1-69C7-D955-F79B-A68BFC20F44B}"/>
                </a:ext>
              </a:extLst>
            </p:cNvPr>
            <p:cNvSpPr/>
            <p:nvPr/>
          </p:nvSpPr>
          <p:spPr>
            <a:xfrm>
              <a:off x="4494182" y="5057598"/>
              <a:ext cx="1440000" cy="360000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B098A28-5BA0-9C49-323C-194BCD718694}"/>
                </a:ext>
              </a:extLst>
            </p:cNvPr>
            <p:cNvSpPr txBox="1"/>
            <p:nvPr/>
          </p:nvSpPr>
          <p:spPr>
            <a:xfrm>
              <a:off x="931333" y="5706833"/>
              <a:ext cx="5687776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dirty="0"/>
                <a:t>Skitse: For at flytte 3 brikker fra pind 1 til pind 3 skal vi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da-DK" dirty="0"/>
                <a:t>Flytte 2 øverste brikker fra pind 1 til 2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da-DK" dirty="0"/>
                <a:t>Flytte brik 3 til pind 3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da-DK" dirty="0"/>
                <a:t>Flytte 2 brikker fra pind 2 til 3</a:t>
              </a:r>
            </a:p>
            <a:p>
              <a:endParaRPr lang="en-DK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07DCB38-DE86-C693-1090-B6465B50819B}"/>
                </a:ext>
              </a:extLst>
            </p:cNvPr>
            <p:cNvSpPr txBox="1"/>
            <p:nvPr/>
          </p:nvSpPr>
          <p:spPr>
            <a:xfrm>
              <a:off x="8568267" y="6248400"/>
              <a:ext cx="1186543" cy="369332"/>
            </a:xfrm>
            <a:prstGeom prst="rect">
              <a:avLst/>
            </a:prstGeom>
            <a:noFill/>
            <a:ln w="63500">
              <a:solidFill>
                <a:schemeClr val="accent1">
                  <a:shade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DK" dirty="0"/>
                <a:t>Rekursion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2D636F3-1199-471A-2A8D-E1861654C743}"/>
                </a:ext>
              </a:extLst>
            </p:cNvPr>
            <p:cNvCxnSpPr>
              <a:cxnSpLocks/>
              <a:stCxn id="28" idx="1"/>
            </p:cNvCxnSpPr>
            <p:nvPr/>
          </p:nvCxnSpPr>
          <p:spPr>
            <a:xfrm flipH="1" flipV="1">
              <a:off x="6619109" y="5874804"/>
              <a:ext cx="1949158" cy="55826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F634BDC-778D-6F55-DD1B-D80E454E861B}"/>
                </a:ext>
              </a:extLst>
            </p:cNvPr>
            <p:cNvCxnSpPr>
              <a:cxnSpLocks/>
              <a:stCxn id="28" idx="1"/>
            </p:cNvCxnSpPr>
            <p:nvPr/>
          </p:nvCxnSpPr>
          <p:spPr>
            <a:xfrm flipH="1">
              <a:off x="4494182" y="6433066"/>
              <a:ext cx="4074085" cy="289235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0677D72-6BE6-438F-D713-BC4E1D4330CC}"/>
              </a:ext>
            </a:extLst>
          </p:cNvPr>
          <p:cNvSpPr txBox="1"/>
          <p:nvPr/>
        </p:nvSpPr>
        <p:spPr>
          <a:xfrm>
            <a:off x="931333" y="3832286"/>
            <a:ext cx="27767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piece = int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peg = piece list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board = peg list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B0B3B4-89AD-F05A-E154-DEEE4BBE0D8B}"/>
              </a:ext>
            </a:extLst>
          </p:cNvPr>
          <p:cNvSpPr txBox="1"/>
          <p:nvPr/>
        </p:nvSpPr>
        <p:spPr>
          <a:xfrm>
            <a:off x="931333" y="4548360"/>
            <a:ext cx="1005916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let rec Hanoi (n: int) (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int) (aux: int) (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tgt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int) (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brd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board) : board = 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n = 0 then 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brd</a:t>
            </a:r>
            <a:endParaRPr lang="en-GB" sz="16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let 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topMoved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hanoi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(n-1) 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tgt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aux 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brd</a:t>
            </a:r>
            <a:endParaRPr lang="en-GB" sz="16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let 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bottomMoved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move 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tgt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topMoved</a:t>
            </a:r>
            <a:endParaRPr lang="en-GB" sz="16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hanoi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(n-1) aux 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tgt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bottomMoved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GB" sz="16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DK" sz="1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C27C6D-1DAE-7C6B-1442-C07967594D4B}"/>
              </a:ext>
            </a:extLst>
          </p:cNvPr>
          <p:cNvSpPr txBox="1"/>
          <p:nvPr/>
        </p:nvSpPr>
        <p:spPr>
          <a:xfrm>
            <a:off x="931333" y="6016679"/>
            <a:ext cx="91951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hanoi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n: int -&gt;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int -&gt; aux: int -&gt;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tgt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int -&gt; board -&gt; board</a:t>
            </a:r>
            <a:endParaRPr lang="en-GB" sz="16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brd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board = [[1;2;3];[];[]]</a:t>
            </a:r>
          </a:p>
          <a:p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hanoi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3 0 1 2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brd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// Move 3 pieces from peg 1 to 3 with the help of peg 2</a:t>
            </a:r>
          </a:p>
          <a:p>
            <a:endParaRPr lang="en-GB" sz="16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A8839EC-92CD-4D87-0FFA-781FCAF2514B}"/>
              </a:ext>
            </a:extLst>
          </p:cNvPr>
          <p:cNvSpPr txBox="1"/>
          <p:nvPr/>
        </p:nvSpPr>
        <p:spPr>
          <a:xfrm>
            <a:off x="9794536" y="5536204"/>
            <a:ext cx="2075731" cy="369332"/>
          </a:xfrm>
          <a:prstGeom prst="rect">
            <a:avLst/>
          </a:prstGeom>
          <a:noFill/>
          <a:ln w="635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DK" dirty="0"/>
              <a:t>Antag at det virker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AFD157F-FB48-33D2-FAE0-953CEDA51118}"/>
              </a:ext>
            </a:extLst>
          </p:cNvPr>
          <p:cNvCxnSpPr>
            <a:cxnSpLocks/>
            <a:stCxn id="37" idx="1"/>
          </p:cNvCxnSpPr>
          <p:nvPr/>
        </p:nvCxnSpPr>
        <p:spPr>
          <a:xfrm flipH="1" flipV="1">
            <a:off x="6831450" y="5507045"/>
            <a:ext cx="2963086" cy="213825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8A5BC22-292C-C404-26EB-808EFF58C55D}"/>
              </a:ext>
            </a:extLst>
          </p:cNvPr>
          <p:cNvCxnSpPr>
            <a:cxnSpLocks/>
            <a:stCxn id="37" idx="1"/>
          </p:cNvCxnSpPr>
          <p:nvPr/>
        </p:nvCxnSpPr>
        <p:spPr>
          <a:xfrm flipH="1">
            <a:off x="5934182" y="5720870"/>
            <a:ext cx="3860354" cy="184666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476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9DB03-32A7-EC42-99F3-A130468EE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366716"/>
            <a:ext cx="11012486" cy="865186"/>
          </a:xfrm>
        </p:spPr>
        <p:txBody>
          <a:bodyPr/>
          <a:lstStyle/>
          <a:p>
            <a:r>
              <a:rPr lang="en-DK" dirty="0"/>
              <a:t>Hanoitårnene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C2FA6-3658-AC42-80C6-C04475DD2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2AF7F-A07B-B748-ACBD-664D592F3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677D72-6BE6-438F-D713-BC4E1D4330CC}"/>
              </a:ext>
            </a:extLst>
          </p:cNvPr>
          <p:cNvSpPr txBox="1"/>
          <p:nvPr/>
        </p:nvSpPr>
        <p:spPr>
          <a:xfrm>
            <a:off x="931333" y="893129"/>
            <a:ext cx="27767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piece = int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peg = piece list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board = peg list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B0B3B4-89AD-F05A-E154-DEEE4BBE0D8B}"/>
              </a:ext>
            </a:extLst>
          </p:cNvPr>
          <p:cNvSpPr txBox="1"/>
          <p:nvPr/>
        </p:nvSpPr>
        <p:spPr>
          <a:xfrm>
            <a:off x="931333" y="4417727"/>
            <a:ext cx="1005916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let rec Hanoi (n: int) (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int) (aux: int) (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tgt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int) (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brd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board) : board = 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n = 0 then 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brd</a:t>
            </a:r>
            <a:endParaRPr lang="en-GB" sz="16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let 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topMoved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hanoi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(n-1) 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tgt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aux 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brd</a:t>
            </a:r>
            <a:endParaRPr lang="en-GB" sz="16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let 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bottomMoved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move 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tgt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topMoved</a:t>
            </a:r>
            <a:endParaRPr lang="en-GB" sz="16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hanoi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(n-1) aux 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tgt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bottomMoved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GB" sz="16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DK" sz="1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C27C6D-1DAE-7C6B-1442-C07967594D4B}"/>
              </a:ext>
            </a:extLst>
          </p:cNvPr>
          <p:cNvSpPr txBox="1"/>
          <p:nvPr/>
        </p:nvSpPr>
        <p:spPr>
          <a:xfrm>
            <a:off x="931333" y="5951362"/>
            <a:ext cx="91951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hanoi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n: int -&gt;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int -&gt; aux: int -&gt;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tgt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int -&gt; board -&gt; board</a:t>
            </a:r>
            <a:endParaRPr lang="en-GB" sz="16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brd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board = [[1;2;3];[];[]]</a:t>
            </a:r>
          </a:p>
          <a:p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hanoi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3 0 1 2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brd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// Move 3 pieces from peg 1 to 3 with the help of peg 2</a:t>
            </a:r>
          </a:p>
          <a:p>
            <a:endParaRPr lang="en-GB" sz="16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00360-7CC4-DE7C-921D-8FE1AD7F752F}"/>
              </a:ext>
            </a:extLst>
          </p:cNvPr>
          <p:cNvSpPr txBox="1"/>
          <p:nvPr/>
        </p:nvSpPr>
        <p:spPr>
          <a:xfrm>
            <a:off x="931333" y="1673455"/>
            <a:ext cx="697338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 move (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int) (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tgt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int) (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brd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board) =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let pc =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brd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].Head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let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newSrc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brd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].Tail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let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newTgt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 pc ::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brd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tgt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let rec helper (n: int) (p: board) : board =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match n with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when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&gt;= 3 -&gt; []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|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when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newSrc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:: helper (n+1)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p.Tail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|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when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tgt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newTgt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:: helper (n+1)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p.Tail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| _ -&gt;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p.Head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:: helper (n+1)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p.Tail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helper 0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brd</a:t>
            </a: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83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A5746D-5688-15AA-4B2E-439BA0B49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034" y="131279"/>
            <a:ext cx="7484267" cy="69865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59DB03-32A7-EC42-99F3-A130468EE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366716"/>
            <a:ext cx="11012486" cy="865186"/>
          </a:xfrm>
        </p:spPr>
        <p:txBody>
          <a:bodyPr/>
          <a:lstStyle/>
          <a:p>
            <a:r>
              <a:rPr lang="en-DK" dirty="0"/>
              <a:t>Hanoitårnene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C2FA6-3658-AC42-80C6-C04475DD2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2AF7F-A07B-B748-ACBD-664D592F3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688086-C946-FA46-1EA0-279F66570C99}"/>
              </a:ext>
            </a:extLst>
          </p:cNvPr>
          <p:cNvSpPr txBox="1"/>
          <p:nvPr/>
        </p:nvSpPr>
        <p:spPr>
          <a:xfrm>
            <a:off x="10916669" y="3767461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piping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D5E251-018C-E806-54F2-476845D74F19}"/>
              </a:ext>
            </a:extLst>
          </p:cNvPr>
          <p:cNvSpPr txBox="1"/>
          <p:nvPr/>
        </p:nvSpPr>
        <p:spPr>
          <a:xfrm>
            <a:off x="10502742" y="5343037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kommunikation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75D42CB-001C-227C-6399-93839B61DC4F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427023" y="3952127"/>
            <a:ext cx="5489646" cy="722429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93CC5F-66A2-1FB6-639D-C55F482DFE75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6519553" y="5144486"/>
            <a:ext cx="3983189" cy="383217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640FC9-A1F3-FDDE-B8DA-0916995560EF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6519553" y="5527703"/>
            <a:ext cx="3983189" cy="383217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4DF8D98-99A5-4214-81A0-B0D4ADA7B853}"/>
              </a:ext>
            </a:extLst>
          </p:cNvPr>
          <p:cNvSpPr txBox="1"/>
          <p:nvPr/>
        </p:nvSpPr>
        <p:spPr>
          <a:xfrm>
            <a:off x="179839" y="2559993"/>
            <a:ext cx="351731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dotnet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fsi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hanoi.fsx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[[1; 2; 3]; []; []]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[[2; 3]; []; [1]]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[[3]; [2]; [1]]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[[3]; [1; 2]; []]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[[]; [1; 2]; [3]]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[[1]; [2]; [3]]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[[1]; []; [2; 3]]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[[]; []; [1; 2; 3]]</a:t>
            </a:r>
          </a:p>
        </p:txBody>
      </p:sp>
    </p:spTree>
    <p:extLst>
      <p:ext uri="{BB962C8B-B14F-4D97-AF65-F5344CB8AC3E}">
        <p14:creationId xmlns:p14="http://schemas.microsoft.com/office/powerpoint/2010/main" val="115005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23" grpId="0"/>
      <p:bldP spid="23" grpId="1"/>
    </p:bld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1088</Words>
  <Application>Microsoft Macintosh PowerPoint</Application>
  <PresentationFormat>Widescreen</PresentationFormat>
  <Paragraphs>151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Courier New</vt:lpstr>
      <vt:lpstr>Menlo</vt:lpstr>
      <vt:lpstr>Microsoft New Tai Lue</vt:lpstr>
      <vt:lpstr>Brugerdefineret design</vt:lpstr>
      <vt:lpstr>PowerPoint Presentation</vt:lpstr>
      <vt:lpstr>Rekurssionsregler</vt:lpstr>
      <vt:lpstr>Hanoitårnene</vt:lpstr>
      <vt:lpstr>Hanoitårnene</vt:lpstr>
      <vt:lpstr>Hanoitårnene</vt:lpstr>
      <vt:lpstr>Hanoitårnene</vt:lpstr>
      <vt:lpstr>Hanoitårnene</vt:lpstr>
      <vt:lpstr>Hanoitårnene</vt:lpstr>
      <vt:lpstr>Hanoitårnene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2021-10-06T16:03:57Z</cp:lastPrinted>
  <dcterms:created xsi:type="dcterms:W3CDTF">2020-05-18T14:26:00Z</dcterms:created>
  <dcterms:modified xsi:type="dcterms:W3CDTF">2022-09-28T12:12:43Z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2022-09-27T12:45:28Z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46482071-80e1-463a-84ac-733e30f53da6</vt:lpwstr>
  </property>
  <property fmtid="{D5CDD505-2E9C-101B-9397-08002B2CF9AE}" pid="8" name="MSIP_Label_6a2630e2-1ac5-455e-8217-0156b1936a76_ContentBits">
    <vt:lpwstr>0</vt:lpwstr>
  </property>
</Properties>
</file>